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169" r:id="rId1"/>
  </p:sldMasterIdLst>
  <p:notesMasterIdLst>
    <p:notesMasterId r:id="rId14"/>
  </p:notesMasterIdLst>
  <p:handoutMasterIdLst>
    <p:handoutMasterId r:id="rId15"/>
  </p:handoutMasterIdLst>
  <p:sldIdLst>
    <p:sldId id="2359" r:id="rId2"/>
    <p:sldId id="2358" r:id="rId3"/>
    <p:sldId id="2357" r:id="rId4"/>
    <p:sldId id="2369" r:id="rId5"/>
    <p:sldId id="2365" r:id="rId6"/>
    <p:sldId id="2360" r:id="rId7"/>
    <p:sldId id="2370" r:id="rId8"/>
    <p:sldId id="2362" r:id="rId9"/>
    <p:sldId id="2366" r:id="rId10"/>
    <p:sldId id="2367" r:id="rId11"/>
    <p:sldId id="2364" r:id="rId12"/>
    <p:sldId id="2352" r:id="rId13"/>
  </p:sldIdLst>
  <p:sldSz cx="9144000" cy="5143500" type="screen16x9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1pPr>
    <a:lvl2pPr marL="457096" algn="l" rtl="0" fontAlgn="base">
      <a:spcBef>
        <a:spcPct val="0"/>
      </a:spcBef>
      <a:spcAft>
        <a:spcPct val="0"/>
      </a:spcAft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2pPr>
    <a:lvl3pPr marL="914192" algn="l" rtl="0" fontAlgn="base">
      <a:spcBef>
        <a:spcPct val="0"/>
      </a:spcBef>
      <a:spcAft>
        <a:spcPct val="0"/>
      </a:spcAft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3pPr>
    <a:lvl4pPr marL="1371288" algn="l" rtl="0" fontAlgn="base">
      <a:spcBef>
        <a:spcPct val="0"/>
      </a:spcBef>
      <a:spcAft>
        <a:spcPct val="0"/>
      </a:spcAft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4pPr>
    <a:lvl5pPr marL="1828384" algn="l" rtl="0" fontAlgn="base">
      <a:spcBef>
        <a:spcPct val="0"/>
      </a:spcBef>
      <a:spcAft>
        <a:spcPct val="0"/>
      </a:spcAft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5pPr>
    <a:lvl6pPr marL="2285480" algn="l" defTabSz="914192" rtl="0" eaLnBrk="1" latinLnBrk="0" hangingPunct="1"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6pPr>
    <a:lvl7pPr marL="2742576" algn="l" defTabSz="914192" rtl="0" eaLnBrk="1" latinLnBrk="0" hangingPunct="1"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7pPr>
    <a:lvl8pPr marL="3199672" algn="l" defTabSz="914192" rtl="0" eaLnBrk="1" latinLnBrk="0" hangingPunct="1"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8pPr>
    <a:lvl9pPr marL="3656768" algn="l" defTabSz="914192" rtl="0" eaLnBrk="1" latinLnBrk="0" hangingPunct="1">
      <a:defRPr sz="2800" b="1" kern="1200">
        <a:solidFill>
          <a:srgbClr val="000099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81">
          <p15:clr>
            <a:srgbClr val="A4A3A4"/>
          </p15:clr>
        </p15:guide>
        <p15:guide id="2" orient="horz" pos="203">
          <p15:clr>
            <a:srgbClr val="A4A3A4"/>
          </p15:clr>
        </p15:guide>
        <p15:guide id="3" orient="horz" pos="429">
          <p15:clr>
            <a:srgbClr val="A4A3A4"/>
          </p15:clr>
        </p15:guide>
        <p15:guide id="4" pos="187">
          <p15:clr>
            <a:srgbClr val="A4A3A4"/>
          </p15:clr>
        </p15:guide>
        <p15:guide id="5" pos="5658">
          <p15:clr>
            <a:srgbClr val="A4A3A4"/>
          </p15:clr>
        </p15:guide>
        <p15:guide id="6" pos="5530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E79"/>
    <a:srgbClr val="FF2600"/>
    <a:srgbClr val="372051"/>
    <a:srgbClr val="FF9933"/>
    <a:srgbClr val="008000"/>
    <a:srgbClr val="D1C9E5"/>
    <a:srgbClr val="C3B9DD"/>
    <a:srgbClr val="CCCCFF"/>
    <a:srgbClr val="6687B7"/>
    <a:srgbClr val="AA7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5" autoAdjust="0"/>
    <p:restoredTop sz="76464" autoAdjust="0"/>
  </p:normalViewPr>
  <p:slideViewPr>
    <p:cSldViewPr>
      <p:cViewPr>
        <p:scale>
          <a:sx n="90" d="100"/>
          <a:sy n="90" d="100"/>
        </p:scale>
        <p:origin x="-744" y="36"/>
      </p:cViewPr>
      <p:guideLst>
        <p:guide orient="horz" pos="2981"/>
        <p:guide orient="horz" pos="203"/>
        <p:guide orient="horz" pos="429"/>
        <p:guide pos="187"/>
        <p:guide pos="5658"/>
        <p:guide pos="553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4086" y="-102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3055938" y="9559925"/>
            <a:ext cx="636587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7901" tIns="50765" rIns="97901" bIns="50765">
            <a:spAutoFit/>
          </a:bodyPr>
          <a:lstStyle/>
          <a:p>
            <a:pPr algn="ctr" defTabSz="950913" eaLnBrk="0" hangingPunct="0">
              <a:lnSpc>
                <a:spcPct val="90000"/>
              </a:lnSpc>
            </a:pPr>
            <a:r>
              <a:rPr lang="en-US" sz="900" b="0">
                <a:solidFill>
                  <a:schemeClr val="tx1"/>
                </a:solidFill>
              </a:rPr>
              <a:t>Page </a:t>
            </a:r>
            <a:fld id="{0B0986BB-C9A5-4925-94CC-B59B68A5812C}" type="slidenum">
              <a:rPr lang="en-US" sz="900" b="0">
                <a:solidFill>
                  <a:schemeClr val="tx1"/>
                </a:solidFill>
              </a:rPr>
              <a:pPr algn="ctr" defTabSz="950913" eaLnBrk="0" hangingPunct="0">
                <a:lnSpc>
                  <a:spcPct val="90000"/>
                </a:lnSpc>
              </a:pPr>
              <a:t>‹#›</a:t>
            </a:fld>
            <a:endParaRPr 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061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534988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vert="horz" wrap="square" lIns="54844" tIns="46435" rIns="54844" bIns="46435" numCol="1" anchor="t" anchorCtr="1" compatLnSpc="1">
            <a:prstTxWarp prst="textNoShape">
              <a:avLst/>
            </a:prstTxWarp>
          </a:bodyPr>
          <a:lstStyle>
            <a:lvl1pPr defTabSz="927100" eaLnBrk="0" hangingPunct="0">
              <a:spcBef>
                <a:spcPct val="20000"/>
              </a:spcBef>
              <a:defRPr sz="1200">
                <a:solidFill>
                  <a:srgbClr val="00008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43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6988" y="0"/>
            <a:ext cx="2922587" cy="534988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vert="horz" wrap="square" lIns="54844" tIns="46435" rIns="54844" bIns="46435" numCol="1" anchor="t" anchorCtr="1" compatLnSpc="1">
            <a:prstTxWarp prst="textNoShape">
              <a:avLst/>
            </a:prstTxWarp>
          </a:bodyPr>
          <a:lstStyle>
            <a:lvl1pPr algn="r" defTabSz="927100" eaLnBrk="0" hangingPunct="0">
              <a:spcBef>
                <a:spcPct val="20000"/>
              </a:spcBef>
              <a:defRPr sz="1200">
                <a:solidFill>
                  <a:srgbClr val="00008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9CBA912C-9E15-4C2F-9AA8-07CEC648C820}" type="datetimeFigureOut">
              <a:rPr lang="en-GB"/>
              <a:pPr>
                <a:defRPr/>
              </a:pPr>
              <a:t>11/10/2016</a:t>
            </a:fld>
            <a:endParaRPr lang="en-GB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425" y="765175"/>
            <a:ext cx="6645275" cy="37385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3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35513"/>
            <a:ext cx="4992688" cy="4425950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vert="horz" wrap="square" lIns="54844" tIns="46435" rIns="54844" bIns="46435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43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91650"/>
            <a:ext cx="2917825" cy="534988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vert="horz" wrap="square" lIns="54844" tIns="46435" rIns="54844" bIns="46435" numCol="1" anchor="b" anchorCtr="0" compatLnSpc="1">
            <a:prstTxWarp prst="textNoShape">
              <a:avLst/>
            </a:prstTxWarp>
          </a:bodyPr>
          <a:lstStyle>
            <a:lvl1pPr defTabSz="927100" eaLnBrk="0" hangingPunct="0">
              <a:spcBef>
                <a:spcPct val="20000"/>
              </a:spcBef>
              <a:defRPr sz="1200">
                <a:solidFill>
                  <a:srgbClr val="00008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43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6988" y="9391650"/>
            <a:ext cx="2922587" cy="534988"/>
          </a:xfrm>
          <a:prstGeom prst="rect">
            <a:avLst/>
          </a:prstGeom>
          <a:noFill/>
          <a:ln w="12700" cap="rnd">
            <a:noFill/>
            <a:miter lim="800000"/>
            <a:headEnd/>
            <a:tailEnd/>
          </a:ln>
        </p:spPr>
        <p:txBody>
          <a:bodyPr vert="horz" wrap="square" lIns="54844" tIns="46435" rIns="54844" bIns="46435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spcBef>
                <a:spcPct val="20000"/>
              </a:spcBef>
              <a:defRPr sz="1200">
                <a:solidFill>
                  <a:srgbClr val="000080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9C04214C-F4C1-4658-9DE3-F5D9FED72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38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7927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45986" algn="l" defTabSz="87927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896734" algn="l" defTabSz="87927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42720" algn="l" defTabSz="87927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793467" algn="l" defTabSz="87927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480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76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2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68" algn="l" defTabSz="914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42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588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1pPr>
            <a:lvl2pPr marL="743247" indent="-285864" defTabSz="92588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marL="1143457" indent="-228691" defTabSz="92588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marL="1600840" indent="-228691" defTabSz="92588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marL="2058223" indent="-228691" defTabSz="92588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2515606" indent="-228691" defTabSz="92588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2972989" indent="-228691" defTabSz="92588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3430372" indent="-228691" defTabSz="92588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3887754" indent="-228691" defTabSz="92588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fld id="{82CCF8EC-B563-4B26-9650-AFCEF3D6002B}" type="slidenum">
              <a:rPr lang="en-US" sz="1200">
                <a:solidFill>
                  <a:srgbClr val="000080"/>
                </a:solidFill>
              </a:rPr>
              <a:pPr/>
              <a:t>12</a:t>
            </a:fld>
            <a:endParaRPr lang="en-US" sz="1200">
              <a:solidFill>
                <a:srgbClr val="000080"/>
              </a:solidFill>
            </a:endParaRPr>
          </a:p>
        </p:txBody>
      </p:sp>
      <p:sp>
        <p:nvSpPr>
          <p:cNvPr id="63491" name="Rectangle 7"/>
          <p:cNvSpPr txBox="1">
            <a:spLocks noGrp="1" noChangeArrowheads="1"/>
          </p:cNvSpPr>
          <p:nvPr/>
        </p:nvSpPr>
        <p:spPr bwMode="auto">
          <a:xfrm>
            <a:off x="3837194" y="9391395"/>
            <a:ext cx="2922365" cy="53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4839" tIns="46431" rIns="54839" bIns="46431" anchor="b"/>
          <a:lstStyle>
            <a:lvl1pPr defTabSz="92551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1pPr>
            <a:lvl2pPr marL="742950" indent="-285750" defTabSz="92551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marL="1143000" indent="-228600" defTabSz="92551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marL="1600200" indent="-228600" defTabSz="92551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marL="2057400" indent="-228600" defTabSz="925513" eaLnBrk="0" hangingPunct="0"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25146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29718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34290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3886200" indent="-228600" defTabSz="9255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spcBef>
                <a:spcPct val="20000"/>
              </a:spcBef>
            </a:pPr>
            <a:fld id="{D973CC4E-68A8-4365-A2CC-85D3EA8A4073}" type="slidenum">
              <a:rPr lang="en-US" sz="1200">
                <a:solidFill>
                  <a:srgbClr val="000080"/>
                </a:solidFill>
              </a:rPr>
              <a:pPr algn="r">
                <a:spcBef>
                  <a:spcPct val="20000"/>
                </a:spcBef>
              </a:pPr>
              <a:t>12</a:t>
            </a:fld>
            <a:endParaRPr lang="en-US" sz="1200">
              <a:solidFill>
                <a:srgbClr val="000080"/>
              </a:solidFill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425" y="765175"/>
            <a:ext cx="6645275" cy="3738563"/>
          </a:xfrm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01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26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2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0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7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7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1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04214C-F4C1-4658-9DE3-F5D9FED728F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and divider">
    <p:bg bwMode="ltGray">
      <p:bgPr>
        <a:gradFill>
          <a:gsLst>
            <a:gs pos="0">
              <a:schemeClr val="accent2">
                <a:lumMod val="19000"/>
              </a:schemeClr>
            </a:gs>
            <a:gs pos="77000">
              <a:schemeClr val="accent2">
                <a:lumMod val="50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347428" y="4460084"/>
            <a:ext cx="4572000" cy="51183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 sz="1500" b="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1057795" name="Rectangle 1027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42553" y="3831890"/>
            <a:ext cx="6381750" cy="599598"/>
          </a:xfrm>
        </p:spPr>
        <p:txBody>
          <a:bodyPr wrap="square" tIns="46026" bIns="46026" anchor="ctr"/>
          <a:lstStyle>
            <a:lvl1pPr algn="ctr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</a:t>
            </a:r>
            <a:r>
              <a:rPr lang="en-GB" dirty="0" smtClean="0"/>
              <a:t>style</a:t>
            </a:r>
            <a:br>
              <a:rPr lang="en-GB" dirty="0" smtClean="0"/>
            </a:br>
            <a:r>
              <a:rPr lang="en-GB" dirty="0" smtClean="0"/>
              <a:t>Line 2</a:t>
            </a:r>
            <a:endParaRPr lang="en-GB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488000" y="4716000"/>
            <a:ext cx="1629508" cy="323143"/>
          </a:xfrm>
          <a:prstGeom prst="rect">
            <a:avLst/>
          </a:prstGeom>
          <a:noFill/>
        </p:spPr>
        <p:txBody>
          <a:bodyPr wrap="none" lIns="91420" tIns="45709" rIns="91420" bIns="45709" rtlCol="0">
            <a:spAutoFit/>
          </a:bodyPr>
          <a:lstStyle/>
          <a:p>
            <a:r>
              <a:rPr lang="en-GB" sz="1500" b="0" dirty="0" smtClean="0">
                <a:solidFill>
                  <a:srgbClr val="FFFFFF"/>
                </a:solidFill>
              </a:rPr>
              <a:t>www.imgtec.com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78" y="906565"/>
            <a:ext cx="4635500" cy="25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0774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no secondar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88000"/>
            <a:ext cx="8694490" cy="3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88000" y="726546"/>
            <a:ext cx="8470238" cy="3960440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800" baseline="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aseline="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aseline="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200" baseline="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5pPr>
            <a:lvl6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6pPr>
            <a:lvl7pPr marL="1072906" indent="0">
              <a:buNone/>
              <a:defRPr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261377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39652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88000"/>
            <a:ext cx="8694490" cy="3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88000" y="1041400"/>
            <a:ext cx="8470238" cy="3645585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800" baseline="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aseline="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aseline="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200" baseline="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5pPr>
            <a:lvl6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6pPr>
            <a:lvl7pPr marL="1072906" indent="0">
              <a:buNone/>
              <a:defRPr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288046" y="648000"/>
            <a:ext cx="8694444" cy="215983"/>
          </a:xfrm>
        </p:spPr>
        <p:txBody>
          <a:bodyPr/>
          <a:lstStyle>
            <a:lvl1pPr marL="0" indent="0" algn="l">
              <a:buNone/>
              <a:defRPr sz="1800" b="0" i="1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Secondary message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14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88000"/>
            <a:ext cx="8694490" cy="324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 noChangeAspect="1"/>
          </p:cNvSpPr>
          <p:nvPr>
            <p:ph idx="1"/>
          </p:nvPr>
        </p:nvSpPr>
        <p:spPr>
          <a:xfrm>
            <a:off x="288000" y="1041400"/>
            <a:ext cx="8470238" cy="3645585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800" baseline="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aseline="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aseline="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200" baseline="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5pPr>
            <a:lvl6pPr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/>
            </a:lvl6pPr>
            <a:lvl7pPr marL="1072906" indent="0">
              <a:buNone/>
              <a:defRPr/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288046" y="648000"/>
            <a:ext cx="8694444" cy="215983"/>
          </a:xfrm>
        </p:spPr>
        <p:txBody>
          <a:bodyPr/>
          <a:lstStyle>
            <a:lvl1pPr marL="0" indent="0" algn="l">
              <a:buNone/>
              <a:defRPr sz="1800" b="0" i="1"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Secondary message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2"/>
          <p:cNvSpPr txBox="1">
            <a:spLocks noChangeArrowheads="1"/>
          </p:cNvSpPr>
          <p:nvPr/>
        </p:nvSpPr>
        <p:spPr bwMode="auto">
          <a:xfrm>
            <a:off x="161928" y="4936225"/>
            <a:ext cx="8816975" cy="11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defTabSz="779163">
              <a:lnSpc>
                <a:spcPct val="90000"/>
              </a:lnSpc>
              <a:buClr>
                <a:srgbClr val="F2EC00"/>
              </a:buClr>
              <a:buFont typeface="Wingdings 3" pitchFamily="18" charset="2"/>
              <a:buNone/>
              <a:tabLst>
                <a:tab pos="4394200" algn="ctr"/>
                <a:tab pos="8612188" algn="r"/>
                <a:tab pos="8789988" algn="r"/>
              </a:tabLst>
              <a:defRPr/>
            </a:pPr>
            <a:r>
              <a:rPr lang="en-GB" sz="800" b="0" dirty="0" smtClean="0">
                <a:solidFill>
                  <a:srgbClr val="72166B"/>
                </a:solidFill>
              </a:rPr>
              <a:t>	</a:t>
            </a:r>
            <a:r>
              <a:rPr lang="en-GB" sz="800" dirty="0" smtClean="0">
                <a:solidFill>
                  <a:srgbClr val="72166B"/>
                </a:solidFill>
              </a:rPr>
              <a:t>© Imagination Technologies	Master template Confidential 06sep2015	</a:t>
            </a:r>
            <a:fld id="{FAB5480B-93E9-413A-8BBC-71F34EA21CF0}" type="slidenum">
              <a:rPr lang="en-GB" sz="800" smtClean="0">
                <a:solidFill>
                  <a:srgbClr val="72166B"/>
                </a:solidFill>
              </a:rPr>
              <a:pPr defTabSz="779163">
                <a:lnSpc>
                  <a:spcPct val="90000"/>
                </a:lnSpc>
                <a:buClr>
                  <a:srgbClr val="F2EC00"/>
                </a:buClr>
                <a:buFont typeface="Wingdings 3" pitchFamily="18" charset="2"/>
                <a:buNone/>
                <a:tabLst>
                  <a:tab pos="4394200" algn="ctr"/>
                  <a:tab pos="8612188" algn="r"/>
                  <a:tab pos="8789988" algn="r"/>
                </a:tabLst>
                <a:defRPr/>
              </a:pPr>
              <a:t>‹#›</a:t>
            </a:fld>
            <a:endParaRPr lang="en-US" sz="800" dirty="0">
              <a:solidFill>
                <a:srgbClr val="72166B"/>
              </a:solidFill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88000" y="288000"/>
            <a:ext cx="7515225" cy="264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8001" y="1041400"/>
            <a:ext cx="8470238" cy="366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5" name="Line 33"/>
          <p:cNvSpPr>
            <a:spLocks noChangeShapeType="1"/>
          </p:cNvSpPr>
          <p:nvPr/>
        </p:nvSpPr>
        <p:spPr bwMode="auto">
          <a:xfrm>
            <a:off x="142876" y="4776995"/>
            <a:ext cx="8836028" cy="0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3988" tIns="45709" rIns="53988" bIns="45709" anchorCtr="1"/>
          <a:lstStyle/>
          <a:p>
            <a:endParaRPr lang="en-GB"/>
          </a:p>
        </p:txBody>
      </p:sp>
      <p:pic>
        <p:nvPicPr>
          <p:cNvPr id="6" name="Picture 3" descr="\\kldata4\graphics\Press\IMG_Corporate\IMG_logo\Imagination\png_RGB\Imagination_Logo_Secondary_RG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6" y="4849767"/>
            <a:ext cx="1250866" cy="22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36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8" r:id="rId2"/>
    <p:sldLayoutId id="2147484179" r:id="rId3"/>
    <p:sldLayoutId id="2147484180" r:id="rId4"/>
    <p:sldLayoutId id="2147484181" r:id="rId5"/>
  </p:sldLayoutIdLst>
  <p:transition spd="slow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5pPr>
      <a:lvl6pPr marL="457096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6pPr>
      <a:lvl7pPr marL="91419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7pPr>
      <a:lvl8pPr marL="1371288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8pPr>
      <a:lvl9pPr marL="182838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pitchFamily="34" charset="0"/>
        </a:defRPr>
      </a:lvl9pPr>
    </p:titleStyle>
    <p:bodyStyle>
      <a:lvl1pPr marL="180933" indent="-180933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1800" b="1">
          <a:solidFill>
            <a:schemeClr val="tx2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360281" indent="-184108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1600">
          <a:solidFill>
            <a:schemeClr val="tx2">
              <a:lumMod val="90000"/>
              <a:lumOff val="10000"/>
            </a:schemeClr>
          </a:solidFill>
          <a:latin typeface="+mn-lt"/>
        </a:defRPr>
      </a:lvl2pPr>
      <a:lvl3pPr marL="536453" indent="-176173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1400">
          <a:solidFill>
            <a:schemeClr val="tx2">
              <a:lumMod val="90000"/>
              <a:lumOff val="10000"/>
            </a:schemeClr>
          </a:solidFill>
          <a:latin typeface="+mn-lt"/>
        </a:defRPr>
      </a:lvl3pPr>
      <a:lvl4pPr marL="720561" indent="-184108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1200">
          <a:solidFill>
            <a:schemeClr val="tx2">
              <a:lumMod val="90000"/>
              <a:lumOff val="10000"/>
            </a:schemeClr>
          </a:solidFill>
          <a:latin typeface="+mn-lt"/>
        </a:defRPr>
      </a:lvl4pPr>
      <a:lvl5pPr marL="896734" indent="-176173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§"/>
        <a:defRPr lang="en-GB" sz="12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5pPr>
      <a:lvl6pPr marL="1072906" indent="-176173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§"/>
        <a:defRPr lang="en-GB" sz="12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6pPr>
      <a:lvl7pPr marL="1258602" indent="-185696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§"/>
        <a:defRPr lang="en-GB" sz="120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7pPr>
      <a:lvl8pPr marL="1434774" indent="-176173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Wingdings" pitchFamily="2" charset="2"/>
        <a:buChar char="§"/>
        <a:defRPr lang="en-GB" sz="1200" baseline="0" dirty="0" smtClean="0">
          <a:solidFill>
            <a:schemeClr val="tx2">
              <a:lumMod val="90000"/>
              <a:lumOff val="10000"/>
            </a:schemeClr>
          </a:solidFill>
          <a:latin typeface="+mn-lt"/>
        </a:defRPr>
      </a:lvl8pPr>
      <a:lvl9pPr marL="4385265" indent="-342822" algn="l" rtl="0" eaLnBrk="1" fontAlgn="base" hangingPunct="1">
        <a:lnSpc>
          <a:spcPct val="110000"/>
        </a:lnSpc>
        <a:spcBef>
          <a:spcPct val="30000"/>
        </a:spcBef>
        <a:spcAft>
          <a:spcPct val="0"/>
        </a:spcAft>
        <a:buClr>
          <a:srgbClr val="FFFF00"/>
        </a:buClr>
        <a:buSzPct val="100000"/>
        <a:buFont typeface="Wingdings" pitchFamily="2" charset="2"/>
        <a:buChar char="n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6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8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4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0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6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2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8" algn="l" defTabSz="914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3122383"/>
            <a:ext cx="9144000" cy="2021116"/>
          </a:xfrm>
          <a:prstGeom prst="rect">
            <a:avLst/>
          </a:prstGeom>
          <a:solidFill>
            <a:srgbClr val="37205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6625" y="3246825"/>
            <a:ext cx="6570730" cy="69423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GB" sz="39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Let’s make IoT real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772" y="123559"/>
            <a:ext cx="1972792" cy="7685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511" y="4600749"/>
            <a:ext cx="70209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GB" sz="1100" b="0" baseline="30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GB" sz="8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Sept 2016 </a:t>
            </a:r>
            <a:endParaRPr lang="en-GB" sz="800" b="0" baseline="30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390" y="4629706"/>
            <a:ext cx="1289095" cy="3273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96625" y="3966905"/>
            <a:ext cx="6570730" cy="263343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Platforms for building, scaling and powering the Internet of Things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3738" y="1582781"/>
            <a:ext cx="6570730" cy="69423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GB" sz="3900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Introducing the Ci40 IoT kit</a:t>
            </a:r>
          </a:p>
        </p:txBody>
      </p:sp>
    </p:spTree>
    <p:extLst>
      <p:ext uri="{BB962C8B-B14F-4D97-AF65-F5344CB8AC3E}">
        <p14:creationId xmlns:p14="http://schemas.microsoft.com/office/powerpoint/2010/main" val="33792304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3072"/>
            <a:ext cx="6315044" cy="454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3450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1" y="641932"/>
            <a:ext cx="2870448" cy="35691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79912" y="985797"/>
            <a:ext cx="3943647" cy="294120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400" b="0" spc="300" dirty="0" smtClean="0">
                <a:solidFill>
                  <a:schemeClr val="tx1">
                    <a:lumMod val="75000"/>
                  </a:schemeClr>
                </a:solidFill>
              </a:rPr>
              <a:t>CHAOS CALMER (15.05, r46767)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912" y="1486738"/>
            <a:ext cx="2326217" cy="2540889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0" dirty="0">
                <a:solidFill>
                  <a:schemeClr val="tx1">
                    <a:lumMod val="75000"/>
                  </a:schemeClr>
                </a:solidFill>
              </a:rPr>
              <a:t>½ </a:t>
            </a:r>
            <a:r>
              <a:rPr lang="en-US" sz="1600" b="0" dirty="0" err="1">
                <a:solidFill>
                  <a:schemeClr val="tx1">
                    <a:lumMod val="75000"/>
                  </a:schemeClr>
                </a:solidFill>
              </a:rPr>
              <a:t>oz</a:t>
            </a:r>
            <a:r>
              <a:rPr lang="en-US" sz="1600" b="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Gin</a:t>
            </a:r>
          </a:p>
          <a:p>
            <a:pPr>
              <a:lnSpc>
                <a:spcPct val="200000"/>
              </a:lnSpc>
            </a:pP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¼ </a:t>
            </a:r>
            <a:r>
              <a:rPr lang="en-US" sz="1600" b="0" dirty="0" err="1" smtClean="0">
                <a:solidFill>
                  <a:schemeClr val="tx1">
                    <a:lumMod val="75000"/>
                  </a:schemeClr>
                </a:solidFill>
              </a:rPr>
              <a:t>oz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 Triple Sec</a:t>
            </a:r>
          </a:p>
          <a:p>
            <a:pPr>
              <a:lnSpc>
                <a:spcPct val="200000"/>
              </a:lnSpc>
            </a:pP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¾ </a:t>
            </a:r>
            <a:r>
              <a:rPr lang="en-US" sz="1600" b="0" dirty="0" err="1" smtClean="0">
                <a:solidFill>
                  <a:schemeClr val="tx1">
                    <a:lumMod val="75000"/>
                  </a:schemeClr>
                </a:solidFill>
              </a:rPr>
              <a:t>oz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 Lime Juice</a:t>
            </a:r>
          </a:p>
          <a:p>
            <a:pPr>
              <a:lnSpc>
                <a:spcPct val="200000"/>
              </a:lnSpc>
            </a:pP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½ </a:t>
            </a:r>
            <a:r>
              <a:rPr lang="en-US" sz="1600" b="0" dirty="0" err="1" smtClean="0">
                <a:solidFill>
                  <a:schemeClr val="tx1">
                    <a:lumMod val="75000"/>
                  </a:schemeClr>
                </a:solidFill>
              </a:rPr>
              <a:t>oz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 Orange Juice</a:t>
            </a:r>
          </a:p>
          <a:p>
            <a:pPr>
              <a:lnSpc>
                <a:spcPct val="200000"/>
              </a:lnSpc>
            </a:pP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1 </a:t>
            </a:r>
            <a:r>
              <a:rPr lang="en-US" sz="1600" b="0" dirty="0" err="1" smtClean="0">
                <a:solidFill>
                  <a:schemeClr val="tx1">
                    <a:lumMod val="75000"/>
                  </a:schemeClr>
                </a:solidFill>
              </a:rPr>
              <a:t>tsb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. Grenadine Syrup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2315564"/>
            <a:ext cx="2376264" cy="817341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Shake with a glassful of broken ice and pour unstrained into a </a:t>
            </a:r>
            <a:r>
              <a:rPr lang="en-US" sz="1600" dirty="0" err="1" smtClean="0">
                <a:solidFill>
                  <a:schemeClr val="accent1"/>
                </a:solidFill>
              </a:rPr>
              <a:t>gobl</a:t>
            </a:r>
            <a:endParaRPr lang="en-US" sz="1600" dirty="0" smtClean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9912" y="383974"/>
            <a:ext cx="3528469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600" b="0" spc="600" dirty="0" smtClean="0">
                <a:solidFill>
                  <a:schemeClr val="tx1">
                    <a:lumMod val="75000"/>
                  </a:schemeClr>
                </a:solidFill>
              </a:rPr>
              <a:t>WIRELESS FREEDOM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79912" y="4251070"/>
            <a:ext cx="1721372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600" b="0" dirty="0" err="1" smtClean="0">
                <a:solidFill>
                  <a:schemeClr val="tx1">
                    <a:lumMod val="75000"/>
                  </a:schemeClr>
                </a:solidFill>
              </a:rPr>
              <a:t>root@openWrt</a:t>
            </a:r>
            <a:r>
              <a:rPr lang="en-US" sz="1600" b="0" dirty="0" smtClean="0">
                <a:solidFill>
                  <a:schemeClr val="tx1">
                    <a:lumMod val="75000"/>
                  </a:schemeClr>
                </a:solidFill>
              </a:rPr>
              <a:t>:/#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3851920" y="888030"/>
            <a:ext cx="4824536" cy="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3851920" y="1392086"/>
            <a:ext cx="4824536" cy="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3851920" y="4124646"/>
            <a:ext cx="4824536" cy="0"/>
          </a:xfrm>
          <a:prstGeom prst="line">
            <a:avLst/>
          </a:prstGeom>
          <a:noFill/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3491880" y="1707654"/>
            <a:ext cx="288032" cy="2880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3491880" y="217154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491880" y="3651870"/>
            <a:ext cx="288032" cy="288032"/>
          </a:xfrm>
          <a:prstGeom prst="ellipse">
            <a:avLst/>
          </a:prstGeom>
          <a:solidFill>
            <a:srgbClr val="FF7E79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115" y="2545144"/>
            <a:ext cx="218562" cy="4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08" y="3072543"/>
            <a:ext cx="222222" cy="4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4593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421650" y="3696875"/>
            <a:ext cx="6381750" cy="471488"/>
          </a:xfrm>
        </p:spPr>
        <p:txBody>
          <a:bodyPr/>
          <a:lstStyle/>
          <a:p>
            <a:pPr algn="ctr"/>
            <a:r>
              <a:rPr lang="en-GB" dirty="0" smtClean="0">
                <a:solidFill>
                  <a:srgbClr val="FFFFFF"/>
                </a:solidFill>
              </a:rPr>
              <a:t>Standard Divider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77345" y="186485"/>
            <a:ext cx="1305145" cy="32489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600" b="0" dirty="0" smtClean="0">
                <a:solidFill>
                  <a:schemeClr val="bg1"/>
                </a:solidFill>
              </a:rPr>
              <a:t>Confidential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35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 flipV="1">
            <a:off x="0" y="1311608"/>
            <a:ext cx="9144000" cy="2053897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 flipV="1">
            <a:off x="0" y="3288263"/>
            <a:ext cx="9144000" cy="1855236"/>
          </a:xfrm>
          <a:prstGeom prst="rect">
            <a:avLst/>
          </a:prstGeom>
          <a:solidFill>
            <a:srgbClr val="37205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3425" y="1446625"/>
            <a:ext cx="25533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100" dirty="0">
                <a:solidFill>
                  <a:srgbClr val="3A3748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GB" sz="2100" dirty="0" smtClean="0">
                <a:solidFill>
                  <a:srgbClr val="3A3748"/>
                </a:solidFill>
                <a:latin typeface="Arial" charset="0"/>
                <a:ea typeface="Arial" charset="0"/>
                <a:cs typeface="Arial" charset="0"/>
              </a:rPr>
              <a:t>latform &amp; hub </a:t>
            </a:r>
            <a:endParaRPr lang="en-GB" sz="2100" dirty="0">
              <a:solidFill>
                <a:srgbClr val="3A374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3424" y="1957648"/>
            <a:ext cx="430954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All the required building blocks to develop a wireless </a:t>
            </a:r>
            <a:r>
              <a:rPr lang="en-GB" sz="1600" b="0" dirty="0" smtClean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system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Including sensors, wireless protocols, </a:t>
            </a:r>
            <a:r>
              <a:rPr lang="en-GB" sz="1600" b="0" dirty="0" smtClean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gateway, cloud &amp; open source examples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054" y="186485"/>
            <a:ext cx="6660742" cy="940451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dirty="0" smtClean="0">
                <a:solidFill>
                  <a:srgbClr val="72166B"/>
                </a:solidFill>
                <a:latin typeface="Arial" charset="0"/>
                <a:ea typeface="Arial" charset="0"/>
                <a:cs typeface="Arial" charset="0"/>
              </a:rPr>
              <a:t>Creator Ci40 IoT-in-a-Box Development Kit Overview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1539" y="3939891"/>
            <a:ext cx="466710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550MHz Dual-core</a:t>
            </a:r>
            <a:r>
              <a:rPr lang="en-GB" sz="1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dual-thread MIPS </a:t>
            </a:r>
            <a:r>
              <a:rPr lang="en-GB" sz="16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CPU</a:t>
            </a:r>
            <a:endParaRPr lang="en-GB" sz="1600" b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Ensigma</a:t>
            </a:r>
            <a:r>
              <a:rPr lang="en-GB" sz="16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Wi-Fi </a:t>
            </a:r>
            <a:r>
              <a:rPr lang="en-GB" sz="1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802.11 AC 2x2</a:t>
            </a:r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BT and </a:t>
            </a:r>
            <a:r>
              <a:rPr lang="en-GB" sz="16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BTLE</a:t>
            </a:r>
            <a:endParaRPr lang="en-GB" sz="1600" b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427095" y="3939891"/>
            <a:ext cx="364540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Cascoda</a:t>
            </a:r>
            <a:r>
              <a:rPr lang="en-GB" sz="1600" b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802.15.4</a:t>
            </a:r>
            <a:endParaRPr lang="en-GB" sz="1600" b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Ethernet</a:t>
            </a:r>
          </a:p>
          <a:p>
            <a:pPr marL="2857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Cloud connected</a:t>
            </a:r>
          </a:p>
        </p:txBody>
      </p:sp>
      <p:sp>
        <p:nvSpPr>
          <p:cNvPr id="37" name="Round Same Side Corner Rectangle 36"/>
          <p:cNvSpPr/>
          <p:nvPr/>
        </p:nvSpPr>
        <p:spPr bwMode="auto">
          <a:xfrm rot="10800000">
            <a:off x="345657" y="3288265"/>
            <a:ext cx="1862542" cy="495919"/>
          </a:xfrm>
          <a:prstGeom prst="round2Same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sx="108000" sy="108000" algn="t" rotWithShape="0">
              <a:prstClr val="black">
                <a:alpha val="16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GB" sz="1600" b="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5772" y="3111810"/>
            <a:ext cx="1852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GB" sz="1600" dirty="0">
              <a:solidFill>
                <a:srgbClr val="72166B"/>
              </a:solidFill>
            </a:endParaRPr>
          </a:p>
          <a:p>
            <a:pPr algn="ctr"/>
            <a:r>
              <a:rPr lang="en-GB" sz="1600" dirty="0" smtClean="0">
                <a:solidFill>
                  <a:srgbClr val="72166B"/>
                </a:solidFill>
              </a:rPr>
              <a:t>Technologies</a:t>
            </a:r>
            <a:endParaRPr lang="en-GB" sz="1600" dirty="0">
              <a:solidFill>
                <a:srgbClr val="72166B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971" y="216846"/>
            <a:ext cx="4409529" cy="343502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456" y="2798181"/>
            <a:ext cx="720080" cy="28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5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e 5"/>
          <p:cNvSpPr/>
          <p:nvPr/>
        </p:nvSpPr>
        <p:spPr bwMode="auto">
          <a:xfrm rot="10800000">
            <a:off x="2096725" y="2818486"/>
            <a:ext cx="4637180" cy="4680518"/>
          </a:xfrm>
          <a:prstGeom prst="pie">
            <a:avLst>
              <a:gd name="adj1" fmla="val 0"/>
              <a:gd name="adj2" fmla="val 10791156"/>
            </a:avLst>
          </a:prstGeom>
          <a:solidFill>
            <a:srgbClr val="37205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92100" dist="38100" dir="16200000" sx="101000" sy="101000" rotWithShape="0">
              <a:prstClr val="black">
                <a:alpha val="40000"/>
              </a:prstClr>
            </a:outerShdw>
            <a:softEdge rad="0"/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91880" y="3246825"/>
            <a:ext cx="1797564" cy="4050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5pPr>
            <a:lvl6pPr marL="457096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6pPr>
            <a:lvl7pPr marL="914192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7pPr>
            <a:lvl8pPr marL="1371288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8pPr>
            <a:lvl9pPr marL="1828384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GB" sz="3400" kern="0" dirty="0" smtClean="0">
                <a:solidFill>
                  <a:schemeClr val="bg1"/>
                </a:solidFill>
              </a:rPr>
              <a:t>CLICK</a:t>
            </a:r>
            <a:endParaRPr lang="en-GB" sz="3400" kern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36885" y="3752757"/>
            <a:ext cx="1797564" cy="40504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5pPr>
            <a:lvl6pPr marL="457096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6pPr>
            <a:lvl7pPr marL="914192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7pPr>
            <a:lvl8pPr marL="1371288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8pPr>
            <a:lvl9pPr marL="1828384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GB" kern="0" dirty="0" smtClean="0">
                <a:solidFill>
                  <a:schemeClr val="bg1"/>
                </a:solidFill>
              </a:rPr>
              <a:t>BOARDS</a:t>
            </a:r>
            <a:endParaRPr lang="en-GB" kern="0" dirty="0">
              <a:solidFill>
                <a:schemeClr val="bg1"/>
              </a:solidFill>
            </a:endParaRPr>
          </a:p>
        </p:txBody>
      </p:sp>
      <p:sp>
        <p:nvSpPr>
          <p:cNvPr id="10" name="Round Same Side Corner Rectangle 9"/>
          <p:cNvSpPr/>
          <p:nvPr/>
        </p:nvSpPr>
        <p:spPr bwMode="auto">
          <a:xfrm>
            <a:off x="3042661" y="4435026"/>
            <a:ext cx="2745305" cy="723719"/>
          </a:xfrm>
          <a:prstGeom prst="round2SameRect">
            <a:avLst>
              <a:gd name="adj1" fmla="val 21465"/>
              <a:gd name="adj2" fmla="val 0"/>
            </a:avLst>
          </a:prstGeom>
          <a:solidFill>
            <a:schemeClr val="bg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pic>
        <p:nvPicPr>
          <p:cNvPr id="12" name="Picture 11" descr="https://upload.wikimedia.org/wikipedia/en/5/5e/MikroElektronika_logo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5087" y="4647118"/>
            <a:ext cx="2205463" cy="35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15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 flipH="1">
            <a:off x="0" y="1805019"/>
            <a:ext cx="9144000" cy="2998979"/>
          </a:xfrm>
          <a:prstGeom prst="rect">
            <a:avLst/>
          </a:prstGeom>
          <a:solidFill>
            <a:srgbClr val="37205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6625616" y="2241731"/>
            <a:ext cx="641951" cy="2126844"/>
          </a:xfrm>
          <a:prstGeom prst="rect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1872042" y="2241731"/>
            <a:ext cx="641951" cy="2126844"/>
          </a:xfrm>
          <a:prstGeom prst="rect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62" name="Rounded Rectangle 61"/>
          <p:cNvSpPr/>
          <p:nvPr/>
        </p:nvSpPr>
        <p:spPr bwMode="auto">
          <a:xfrm>
            <a:off x="320536" y="3900326"/>
            <a:ext cx="3744963" cy="698017"/>
          </a:xfrm>
          <a:prstGeom prst="roundRect">
            <a:avLst>
              <a:gd name="adj" fmla="val 2431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5076056" y="3762491"/>
            <a:ext cx="3744963" cy="897491"/>
          </a:xfrm>
          <a:prstGeom prst="roundRect">
            <a:avLst>
              <a:gd name="adj" fmla="val 2431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402811" y="842605"/>
            <a:ext cx="1580412" cy="1603340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76200" dir="4740000" sx="101000" sy="101000" rotWithShape="0">
              <a:prstClr val="black">
                <a:alpha val="33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23251"/>
            <a:ext cx="8694490" cy="324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1"/>
                </a:solidFill>
              </a:rPr>
              <a:t>LetMeCreate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080269">
            <a:off x="998881" y="1191517"/>
            <a:ext cx="2346694" cy="93867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1436933" y="3152145"/>
            <a:ext cx="1512168" cy="325322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>
                <a:solidFill>
                  <a:schemeClr val="accent1"/>
                </a:solidFill>
                <a:latin typeface="+mn-lt"/>
                <a:cs typeface="+mn-cs"/>
              </a:rPr>
              <a:t>LMC API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21386" y="2618343"/>
            <a:ext cx="1143263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2200" dirty="0" err="1">
                <a:solidFill>
                  <a:schemeClr val="bg2"/>
                </a:solidFill>
              </a:rPr>
              <a:t>Contiki</a:t>
            </a:r>
            <a:endParaRPr lang="en-GB" sz="2200" dirty="0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83701" y="2618343"/>
            <a:ext cx="1721946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2200" dirty="0">
                <a:solidFill>
                  <a:schemeClr val="bg2"/>
                </a:solidFill>
              </a:rPr>
              <a:t>User Space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37821" y="3779041"/>
            <a:ext cx="10214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100" i="1" dirty="0" smtClean="0">
                <a:solidFill>
                  <a:schemeClr val="tx1">
                    <a:lumMod val="75000"/>
                  </a:schemeClr>
                </a:solidFill>
              </a:rPr>
              <a:t>Kernel</a:t>
            </a:r>
            <a:endParaRPr lang="en-US" sz="2100" i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88239" y="3870507"/>
            <a:ext cx="542075" cy="232565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GB" sz="1000" dirty="0" smtClean="0">
                <a:solidFill>
                  <a:schemeClr val="accent1"/>
                </a:solidFill>
              </a:rPr>
              <a:t>IOCTL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86107" y="4101390"/>
            <a:ext cx="3413820" cy="295888"/>
            <a:chOff x="282858" y="4011910"/>
            <a:chExt cx="3753422" cy="325322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282858" y="4011910"/>
              <a:ext cx="554218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smtClean="0">
                  <a:solidFill>
                    <a:srgbClr val="FFFFFF"/>
                  </a:solidFill>
                </a:rPr>
                <a:t>I2C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 bwMode="auto">
            <a:xfrm>
              <a:off x="863998" y="4011910"/>
              <a:ext cx="635650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smtClean="0">
                  <a:solidFill>
                    <a:srgbClr val="FFFFFF"/>
                  </a:solidFill>
                </a:rPr>
                <a:t>GPIO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 bwMode="auto">
            <a:xfrm>
              <a:off x="1526570" y="4011910"/>
              <a:ext cx="544039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>
                  <a:solidFill>
                    <a:srgbClr val="FFFFFF"/>
                  </a:solidFill>
                </a:rPr>
                <a:t> </a:t>
              </a:r>
              <a:r>
                <a:rPr lang="en-GB" sz="1000" b="0" smtClean="0">
                  <a:solidFill>
                    <a:srgbClr val="FFFFFF"/>
                  </a:solidFill>
                </a:rPr>
                <a:t>SPI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 bwMode="auto">
            <a:xfrm>
              <a:off x="2097531" y="4011910"/>
              <a:ext cx="684349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dirty="0" smtClean="0">
                  <a:solidFill>
                    <a:srgbClr val="FFFFFF"/>
                  </a:solidFill>
                </a:rPr>
                <a:t>UART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 bwMode="auto">
            <a:xfrm>
              <a:off x="2808802" y="4011910"/>
              <a:ext cx="646337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dirty="0" smtClean="0">
                  <a:solidFill>
                    <a:srgbClr val="FFFFFF"/>
                  </a:solidFill>
                </a:rPr>
                <a:t>PWM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3482059" y="4011910"/>
              <a:ext cx="554221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>
                  <a:solidFill>
                    <a:srgbClr val="FFFFFF"/>
                  </a:solidFill>
                </a:rPr>
                <a:t>ADC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45181" y="4255544"/>
            <a:ext cx="3413820" cy="295888"/>
            <a:chOff x="282858" y="4011910"/>
            <a:chExt cx="3753422" cy="325322"/>
          </a:xfrm>
        </p:grpSpPr>
        <p:sp>
          <p:nvSpPr>
            <p:cNvPr id="44" name="Rounded Rectangle 43"/>
            <p:cNvSpPr/>
            <p:nvPr/>
          </p:nvSpPr>
          <p:spPr bwMode="auto">
            <a:xfrm>
              <a:off x="282858" y="4011910"/>
              <a:ext cx="554218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smtClean="0">
                  <a:solidFill>
                    <a:srgbClr val="FFFFFF"/>
                  </a:solidFill>
                </a:rPr>
                <a:t>I2C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63998" y="4011910"/>
              <a:ext cx="635650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smtClean="0">
                  <a:solidFill>
                    <a:srgbClr val="FFFFFF"/>
                  </a:solidFill>
                </a:rPr>
                <a:t>GPIO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1526570" y="4011910"/>
              <a:ext cx="544039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>
                  <a:solidFill>
                    <a:srgbClr val="FFFFFF"/>
                  </a:solidFill>
                </a:rPr>
                <a:t> </a:t>
              </a:r>
              <a:r>
                <a:rPr lang="en-GB" sz="1000" b="0" smtClean="0">
                  <a:solidFill>
                    <a:srgbClr val="FFFFFF"/>
                  </a:solidFill>
                </a:rPr>
                <a:t>SPI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 bwMode="auto">
            <a:xfrm>
              <a:off x="2097531" y="4011910"/>
              <a:ext cx="684349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dirty="0" smtClean="0">
                  <a:solidFill>
                    <a:srgbClr val="FFFFFF"/>
                  </a:solidFill>
                </a:rPr>
                <a:t>UART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2808802" y="4011910"/>
              <a:ext cx="646337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 dirty="0" smtClean="0">
                  <a:solidFill>
                    <a:srgbClr val="FFFFFF"/>
                  </a:solidFill>
                </a:rPr>
                <a:t>PWM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3482059" y="4011910"/>
              <a:ext cx="554221" cy="325322"/>
            </a:xfrm>
            <a:prstGeom prst="roundRect">
              <a:avLst>
                <a:gd name="adj" fmla="val 50000"/>
              </a:avLst>
            </a:prstGeom>
            <a:solidFill>
              <a:srgbClr val="72166B"/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01600" dist="88900" dir="2700000" algn="ctr" rotWithShape="0">
                <a:schemeClr val="tx2">
                  <a:alpha val="20000"/>
                </a:schemeClr>
              </a:outerShdw>
            </a:effectLst>
          </p:spPr>
          <p:txBody>
            <a:bodyPr vert="horz" wrap="square" lIns="72000" tIns="72000" rIns="72000" bIns="72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000" b="0">
                  <a:solidFill>
                    <a:srgbClr val="FFFFFF"/>
                  </a:solidFill>
                </a:rPr>
                <a:t>ADC</a:t>
              </a:r>
              <a:endParaRPr lang="en-GB" sz="1000" b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51" name="Oval 50"/>
          <p:cNvSpPr/>
          <p:nvPr/>
        </p:nvSpPr>
        <p:spPr bwMode="auto">
          <a:xfrm>
            <a:off x="6158331" y="842605"/>
            <a:ext cx="1580412" cy="1603340"/>
          </a:xfrm>
          <a:prstGeom prst="ellipse">
            <a:avLst/>
          </a:prstGeom>
          <a:solidFill>
            <a:schemeClr val="bg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76200" dir="4740000" sx="101000" sy="101000" rotWithShape="0">
              <a:prstClr val="black">
                <a:alpha val="33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>
              <a:solidFill>
                <a:srgbClr val="FFFFFF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4222">
            <a:off x="6054171" y="907201"/>
            <a:ext cx="1882221" cy="1496017"/>
          </a:xfrm>
          <a:prstGeom prst="rect">
            <a:avLst/>
          </a:prstGeom>
          <a:effectLst/>
        </p:spPr>
      </p:pic>
      <p:cxnSp>
        <p:nvCxnSpPr>
          <p:cNvPr id="66" name="Elbow Connector 65"/>
          <p:cNvCxnSpPr/>
          <p:nvPr/>
        </p:nvCxnSpPr>
        <p:spPr bwMode="auto">
          <a:xfrm rot="16200000" flipH="1">
            <a:off x="6723902" y="3429567"/>
            <a:ext cx="449270" cy="29782"/>
          </a:xfrm>
          <a:prstGeom prst="bentConnector3">
            <a:avLst>
              <a:gd name="adj1" fmla="val 32492"/>
            </a:avLst>
          </a:prstGeom>
          <a:noFill/>
          <a:ln w="28575" cap="flat" cmpd="sng" algn="ctr">
            <a:solidFill>
              <a:schemeClr val="bg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2" name="Rounded Rectangle 71"/>
          <p:cNvSpPr/>
          <p:nvPr/>
        </p:nvSpPr>
        <p:spPr bwMode="auto">
          <a:xfrm>
            <a:off x="6192453" y="3152145"/>
            <a:ext cx="1512168" cy="325322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0" dirty="0" smtClean="0">
                <a:solidFill>
                  <a:schemeClr val="accent1"/>
                </a:solidFill>
              </a:rPr>
              <a:t>LMC API</a:t>
            </a:r>
            <a:endParaRPr lang="en-US" sz="1400" b="0" dirty="0">
              <a:solidFill>
                <a:schemeClr val="accent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 bwMode="auto">
          <a:xfrm flipH="1">
            <a:off x="3131840" y="1385365"/>
            <a:ext cx="861651" cy="24301"/>
          </a:xfrm>
          <a:prstGeom prst="straightConnector1">
            <a:avLst/>
          </a:prstGeom>
          <a:noFill/>
          <a:ln w="603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Connector 86"/>
          <p:cNvCxnSpPr>
            <a:stCxn id="90" idx="4"/>
          </p:cNvCxnSpPr>
          <p:nvPr/>
        </p:nvCxnSpPr>
        <p:spPr bwMode="auto">
          <a:xfrm>
            <a:off x="4572000" y="2283718"/>
            <a:ext cx="0" cy="2613727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/>
          <p:cNvSpPr/>
          <p:nvPr/>
        </p:nvSpPr>
        <p:spPr bwMode="auto">
          <a:xfrm>
            <a:off x="3668807" y="451126"/>
            <a:ext cx="1806386" cy="1832592"/>
          </a:xfrm>
          <a:prstGeom prst="ellipse">
            <a:avLst/>
          </a:prstGeom>
          <a:solidFill>
            <a:schemeClr val="accent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76200" dist="76200" dir="4740000" sx="101000" sy="101000" rotWithShape="0">
              <a:prstClr val="black">
                <a:alpha val="33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851289" y="843558"/>
            <a:ext cx="1441421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800" dirty="0">
                <a:solidFill>
                  <a:schemeClr val="bg1"/>
                </a:solidFill>
              </a:rPr>
              <a:t>Application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726" y="1320685"/>
            <a:ext cx="730548" cy="602993"/>
          </a:xfrm>
          <a:prstGeom prst="rect">
            <a:avLst/>
          </a:prstGeom>
          <a:solidFill>
            <a:schemeClr val="bg1"/>
          </a:solidFill>
          <a:ln w="85725">
            <a:solidFill>
              <a:schemeClr val="bg1"/>
            </a:solidFill>
          </a:ln>
        </p:spPr>
      </p:pic>
      <p:cxnSp>
        <p:nvCxnSpPr>
          <p:cNvPr id="94" name="Straight Arrow Connector 93"/>
          <p:cNvCxnSpPr/>
          <p:nvPr/>
        </p:nvCxnSpPr>
        <p:spPr bwMode="auto">
          <a:xfrm>
            <a:off x="5452217" y="1385365"/>
            <a:ext cx="559943" cy="0"/>
          </a:xfrm>
          <a:prstGeom prst="straightConnector1">
            <a:avLst/>
          </a:prstGeom>
          <a:noFill/>
          <a:ln w="603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335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ertical Scroll 7"/>
          <p:cNvSpPr/>
          <p:nvPr/>
        </p:nvSpPr>
        <p:spPr bwMode="auto">
          <a:xfrm>
            <a:off x="5678363" y="1059582"/>
            <a:ext cx="2998093" cy="3168352"/>
          </a:xfrm>
          <a:prstGeom prst="verticalScroll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600" b="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0765" y="1094724"/>
            <a:ext cx="936104" cy="324898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18 lines</a:t>
            </a:r>
          </a:p>
        </p:txBody>
      </p:sp>
      <p:sp>
        <p:nvSpPr>
          <p:cNvPr id="11" name="Pentagon 10"/>
          <p:cNvSpPr/>
          <p:nvPr/>
        </p:nvSpPr>
        <p:spPr bwMode="auto">
          <a:xfrm>
            <a:off x="4283968" y="2345594"/>
            <a:ext cx="1637786" cy="527295"/>
          </a:xfrm>
          <a:prstGeom prst="homePlate">
            <a:avLst>
              <a:gd name="adj" fmla="val 42414"/>
            </a:avLst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600" b="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8976" y="2414734"/>
            <a:ext cx="1273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 smtClean="0">
                <a:solidFill>
                  <a:schemeClr val="accent1"/>
                </a:solidFill>
              </a:rPr>
              <a:t>LMC-</a:t>
            </a:r>
            <a:r>
              <a:rPr lang="en-GB" sz="2000" dirty="0" err="1" smtClean="0">
                <a:solidFill>
                  <a:schemeClr val="accent1"/>
                </a:solidFill>
              </a:rPr>
              <a:t>ify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12" name="Vertical Scroll 11"/>
          <p:cNvSpPr/>
          <p:nvPr/>
        </p:nvSpPr>
        <p:spPr bwMode="auto">
          <a:xfrm>
            <a:off x="441302" y="85668"/>
            <a:ext cx="4202706" cy="4558459"/>
          </a:xfrm>
          <a:prstGeom prst="verticalScroll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600" b="0" dirty="0" smtClean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6245" y="158620"/>
            <a:ext cx="1024579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GB" sz="1600" i="1" dirty="0" smtClean="0">
                <a:solidFill>
                  <a:schemeClr val="accent1"/>
                </a:solidFill>
              </a:rPr>
              <a:t>160 lines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547664" y="835179"/>
            <a:ext cx="2438286" cy="14577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US" sz="1600" b="0" dirty="0" smtClean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352188" y="1096521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1352188" y="1359270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352188" y="1622019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1352188" y="1884768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352188" y="2147517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1352188" y="2407101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1343115" y="2666685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1342203" y="2926269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1352188" y="3190736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352188" y="3455203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352188" y="3716274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356881" y="3974100"/>
            <a:ext cx="2643747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1352189" y="4227934"/>
            <a:ext cx="2028635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6555727" y="2029075"/>
            <a:ext cx="68307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6323241" y="2290417"/>
            <a:ext cx="1712211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6323242" y="2553166"/>
            <a:ext cx="1424178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6323242" y="2815915"/>
            <a:ext cx="171221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6323242" y="3078664"/>
            <a:ext cx="1424178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302693" y="3341413"/>
            <a:ext cx="68307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9277" y="741466"/>
            <a:ext cx="277580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&lt;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3448474" y="4227934"/>
            <a:ext cx="1923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3676706" y="4227934"/>
            <a:ext cx="144015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3856613" y="4227934"/>
            <a:ext cx="144015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99971" y="1919661"/>
            <a:ext cx="277580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&lt;</a:t>
            </a:r>
          </a:p>
        </p:txBody>
      </p:sp>
      <p:sp>
        <p:nvSpPr>
          <p:cNvPr id="41" name="TextBox 40"/>
          <p:cNvSpPr txBox="1"/>
          <p:nvPr/>
        </p:nvSpPr>
        <p:spPr>
          <a:xfrm rot="10800000">
            <a:off x="6985763" y="3260351"/>
            <a:ext cx="277580" cy="324898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&lt;</a:t>
            </a:r>
          </a:p>
        </p:txBody>
      </p:sp>
    </p:spTree>
    <p:extLst>
      <p:ext uri="{BB962C8B-B14F-4D97-AF65-F5344CB8AC3E}">
        <p14:creationId xmlns:p14="http://schemas.microsoft.com/office/powerpoint/2010/main" val="143139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H="1">
            <a:off x="4740306" y="3921"/>
            <a:ext cx="4403694" cy="4774720"/>
          </a:xfrm>
          <a:prstGeom prst="rect">
            <a:avLst/>
          </a:prstGeom>
          <a:solidFill>
            <a:srgbClr val="372051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3876210" y="771551"/>
            <a:ext cx="3617030" cy="2757413"/>
          </a:xfrm>
          <a:prstGeom prst="roundRect">
            <a:avLst>
              <a:gd name="adj" fmla="val 4840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600" b="0" dirty="0" smtClean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47334" y="1575422"/>
            <a:ext cx="1008112" cy="509564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Awa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076056" y="288000"/>
            <a:ext cx="2356608" cy="430853"/>
          </a:xfrm>
          <a:prstGeom prst="round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rgbClr val="000000"/>
                </a:solidFill>
              </a:rPr>
              <a:t>Application software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5076056" y="843675"/>
            <a:ext cx="2356608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IPSO objects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5076056" y="1399351"/>
            <a:ext cx="2356608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LWM2M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5076056" y="1955026"/>
            <a:ext cx="2356608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COAP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076056" y="3059693"/>
            <a:ext cx="1492518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UDP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5076056" y="3622052"/>
            <a:ext cx="1492518" cy="430853"/>
          </a:xfrm>
          <a:prstGeom prst="round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rgbClr val="000000"/>
                </a:solidFill>
              </a:rPr>
              <a:t>6LoWPAN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76056" y="4177728"/>
            <a:ext cx="1492518" cy="430853"/>
          </a:xfrm>
          <a:prstGeom prst="round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rgbClr val="000000"/>
                </a:solidFill>
              </a:rPr>
              <a:t>802.15.4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647128" y="3622052"/>
            <a:ext cx="785536" cy="1018186"/>
          </a:xfrm>
          <a:prstGeom prst="roundRect">
            <a:avLst>
              <a:gd name="adj" fmla="val 9683"/>
            </a:avLst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rgbClr val="000000"/>
                </a:solidFill>
              </a:rPr>
              <a:t>3G</a:t>
            </a:r>
          </a:p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rgbClr val="000000"/>
                </a:solidFill>
              </a:rPr>
              <a:t>LTE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076056" y="2489051"/>
            <a:ext cx="2356608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DTLS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47128" y="3059693"/>
            <a:ext cx="785536" cy="430853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600" b="0" dirty="0" smtClean="0">
                <a:solidFill>
                  <a:schemeClr val="bg1"/>
                </a:solidFill>
              </a:rPr>
              <a:t>SMS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9512" y="406672"/>
            <a:ext cx="3312368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All the required building blocks to develop a wireless </a:t>
            </a:r>
            <a:r>
              <a:rPr lang="en-GB" sz="1600" b="0" dirty="0" smtClean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system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Including sensors, wireless protocols, </a:t>
            </a:r>
            <a:r>
              <a:rPr lang="en-GB" sz="1600" b="0" dirty="0" smtClean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IoT </a:t>
            </a:r>
            <a:r>
              <a:rPr lang="en-GB" sz="1600" b="0" dirty="0">
                <a:solidFill>
                  <a:schemeClr val="tx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gateway, cloud &amp; open source examples</a:t>
            </a:r>
          </a:p>
        </p:txBody>
      </p:sp>
    </p:spTree>
    <p:extLst>
      <p:ext uri="{BB962C8B-B14F-4D97-AF65-F5344CB8AC3E}">
        <p14:creationId xmlns:p14="http://schemas.microsoft.com/office/powerpoint/2010/main" val="348530765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LWM2M server: Creator Device Server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smtClean="0"/>
              <a:t>Open source &amp; available today on </a:t>
            </a:r>
            <a:r>
              <a:rPr lang="en-GB" dirty="0" err="1" smtClean="0"/>
              <a:t>Github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166955" y="2826540"/>
            <a:ext cx="4140460" cy="57630"/>
          </a:xfrm>
          <a:prstGeom prst="rect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600" b="0" dirty="0" smtClean="0">
              <a:solidFill>
                <a:srgbClr val="FFFFFF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391980" y="3370842"/>
            <a:ext cx="4365485" cy="1271138"/>
          </a:xfrm>
          <a:prstGeom prst="roundRect">
            <a:avLst>
              <a:gd name="adj" fmla="val 11424"/>
            </a:avLst>
          </a:prstGeom>
          <a:solidFill>
            <a:schemeClr val="bg1"/>
          </a:solidFill>
          <a:ln w="38100" cap="flat" cmpd="sng" algn="ctr">
            <a:solidFill>
              <a:srgbClr val="881A8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7" name="Content Placeholder 16"/>
          <p:cNvSpPr txBox="1">
            <a:spLocks/>
          </p:cNvSpPr>
          <p:nvPr/>
        </p:nvSpPr>
        <p:spPr>
          <a:xfrm>
            <a:off x="288046" y="960612"/>
            <a:ext cx="8538549" cy="215983"/>
          </a:xfrm>
          <a:prstGeom prst="rect">
            <a:avLst/>
          </a:prstGeom>
        </p:spPr>
        <p:txBody>
          <a:bodyPr/>
          <a:lstStyle>
            <a:lvl1pPr marL="180933" indent="-18093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18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281" indent="-18410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16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2pPr>
            <a:lvl3pPr marL="536453" indent="-17617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14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3pPr>
            <a:lvl4pPr marL="720561" indent="-184108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120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4pPr>
            <a:lvl5pPr marL="896734" indent="-17617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lang="en-GB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5pPr>
            <a:lvl6pPr marL="1072906" indent="-17617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lang="en-GB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6pPr>
            <a:lvl7pPr marL="1258602" indent="-185696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lang="en-GB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7pPr>
            <a:lvl8pPr marL="1434774" indent="-176173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lang="en-GB" sz="1200" baseline="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8pPr>
            <a:lvl9pPr marL="4385265" indent="-342822" algn="l" rtl="0" eaLnBrk="0" fontAlgn="base" hangingPunct="0">
              <a:lnSpc>
                <a:spcPct val="110000"/>
              </a:lnSpc>
              <a:spcBef>
                <a:spcPct val="30000"/>
              </a:spcBef>
              <a:spcAft>
                <a:spcPct val="0"/>
              </a:spcAft>
              <a:buClr>
                <a:srgbClr val="FFFF00"/>
              </a:buClr>
              <a:buSzPct val="10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 kern="0" dirty="0" smtClean="0">
                <a:solidFill>
                  <a:srgbClr val="3A3748"/>
                </a:solidFill>
              </a:rPr>
              <a:t>Open source &amp; standards based device management, a non-proprietary solution for the control plane: one that can be taken and hosted anywhere on public or private cloud</a:t>
            </a:r>
          </a:p>
          <a:p>
            <a:pPr marL="0" indent="0">
              <a:buNone/>
            </a:pPr>
            <a:endParaRPr lang="en-US" b="0" kern="0" dirty="0">
              <a:solidFill>
                <a:srgbClr val="3A3748"/>
              </a:solidFill>
            </a:endParaRPr>
          </a:p>
        </p:txBody>
      </p:sp>
      <p:pic>
        <p:nvPicPr>
          <p:cNvPr id="8" name="Picture 2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723" y="2522600"/>
            <a:ext cx="834506" cy="69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www.netsolutionsindia.com/img/aws-graphic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5388" y="1941679"/>
            <a:ext cx="1072149" cy="6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16315-presscdn-0-27.pagely.netdna-cdn.com/wp-content/uploads/2015/06/XL-Bluemix-Logo-1024x1024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7115" y="1806664"/>
            <a:ext cx="829568" cy="82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s://resources.atlasnet.eu/images/pages/training/gcp-header-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0812" y="2041872"/>
            <a:ext cx="1239949" cy="57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664" y="1806664"/>
            <a:ext cx="944931" cy="944931"/>
          </a:xfrm>
          <a:prstGeom prst="rect">
            <a:avLst/>
          </a:prstGeom>
        </p:spPr>
      </p:pic>
      <p:sp>
        <p:nvSpPr>
          <p:cNvPr id="16" name="Round Same Side Corner Rectangle 15"/>
          <p:cNvSpPr/>
          <p:nvPr/>
        </p:nvSpPr>
        <p:spPr bwMode="auto">
          <a:xfrm rot="10800000">
            <a:off x="4644008" y="3723878"/>
            <a:ext cx="3800070" cy="443855"/>
          </a:xfrm>
          <a:prstGeom prst="round2SameRect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GB" sz="1600" b="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129" y="3786884"/>
            <a:ext cx="3721186" cy="294120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pPr algn="ctr"/>
            <a:r>
              <a:rPr lang="en-GB" sz="1400" dirty="0" smtClean="0">
                <a:solidFill>
                  <a:schemeClr val="bg1"/>
                </a:solidFill>
              </a:rPr>
              <a:t>Connected devices</a:t>
            </a:r>
          </a:p>
        </p:txBody>
      </p:sp>
      <p:sp>
        <p:nvSpPr>
          <p:cNvPr id="20" name="Down Arrow 19"/>
          <p:cNvSpPr/>
          <p:nvPr/>
        </p:nvSpPr>
        <p:spPr bwMode="auto">
          <a:xfrm>
            <a:off x="8285848" y="2869442"/>
            <a:ext cx="120628" cy="408492"/>
          </a:xfrm>
          <a:prstGeom prst="downArrow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1" name="Down Arrow 20"/>
          <p:cNvSpPr/>
          <p:nvPr/>
        </p:nvSpPr>
        <p:spPr bwMode="auto">
          <a:xfrm>
            <a:off x="7122907" y="2869442"/>
            <a:ext cx="120628" cy="408492"/>
          </a:xfrm>
          <a:prstGeom prst="downArrow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2" name="Down Arrow 21"/>
          <p:cNvSpPr/>
          <p:nvPr/>
        </p:nvSpPr>
        <p:spPr bwMode="auto">
          <a:xfrm>
            <a:off x="5959966" y="2869442"/>
            <a:ext cx="120628" cy="408492"/>
          </a:xfrm>
          <a:prstGeom prst="downArrow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4797025" y="2869442"/>
            <a:ext cx="120628" cy="408492"/>
          </a:xfrm>
          <a:prstGeom prst="downArrow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774367" y="2775788"/>
            <a:ext cx="165944" cy="165944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2166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937308" y="2775788"/>
            <a:ext cx="165944" cy="165944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2166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087122" y="2775788"/>
            <a:ext cx="165944" cy="165944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2166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262457" y="2775788"/>
            <a:ext cx="165944" cy="165944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2166B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8" t="-6500"/>
          <a:stretch/>
        </p:blipFill>
        <p:spPr>
          <a:xfrm>
            <a:off x="26495" y="1716655"/>
            <a:ext cx="2997256" cy="1369666"/>
          </a:xfrm>
          <a:prstGeom prst="rect">
            <a:avLst/>
          </a:prstGeom>
        </p:spPr>
      </p:pic>
      <p:sp>
        <p:nvSpPr>
          <p:cNvPr id="29" name="Left Arrow 28"/>
          <p:cNvSpPr/>
          <p:nvPr/>
        </p:nvSpPr>
        <p:spPr bwMode="auto">
          <a:xfrm rot="10800000">
            <a:off x="2906815" y="2793247"/>
            <a:ext cx="383710" cy="148485"/>
          </a:xfrm>
          <a:prstGeom prst="leftArrow">
            <a:avLst/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07295" y="3079547"/>
            <a:ext cx="2325632" cy="354426"/>
          </a:xfrm>
          <a:prstGeom prst="roundRect">
            <a:avLst>
              <a:gd name="adj" fmla="val 29254"/>
            </a:avLst>
          </a:prstGeom>
          <a:solidFill>
            <a:srgbClr val="72166B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b="0" smtClean="0">
                <a:solidFill>
                  <a:schemeClr val="bg1"/>
                </a:solidFill>
              </a:rPr>
              <a:t>CREATOR DEVICE </a:t>
            </a:r>
            <a:r>
              <a:rPr lang="en-US" sz="1100" b="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56071" y="3507385"/>
            <a:ext cx="2648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0" dirty="0">
                <a:solidFill>
                  <a:schemeClr val="accent1"/>
                </a:solidFill>
              </a:rPr>
              <a:t>Free hosted example for developers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6071" y="3867894"/>
            <a:ext cx="1455313" cy="247954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100" b="0" dirty="0" smtClean="0">
                <a:solidFill>
                  <a:srgbClr val="72166B"/>
                </a:solidFill>
              </a:rPr>
              <a:t>Hosting &amp; services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41789" y="3867894"/>
            <a:ext cx="1779030" cy="247954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100" b="0" dirty="0" smtClean="0">
                <a:solidFill>
                  <a:srgbClr val="72166B"/>
                </a:solidFill>
              </a:rPr>
              <a:t>Open source repository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6071" y="4227934"/>
            <a:ext cx="1455313" cy="247954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100" b="0" dirty="0" smtClean="0">
                <a:solidFill>
                  <a:srgbClr val="72166B"/>
                </a:solidFill>
              </a:rPr>
              <a:t>Reference designs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51720" y="4227934"/>
            <a:ext cx="1779030" cy="247954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100" b="0" dirty="0" smtClean="0">
                <a:solidFill>
                  <a:srgbClr val="72166B"/>
                </a:solidFill>
              </a:rPr>
              <a:t>REST APIs</a:t>
            </a:r>
          </a:p>
        </p:txBody>
      </p:sp>
    </p:spTree>
    <p:extLst>
      <p:ext uri="{BB962C8B-B14F-4D97-AF65-F5344CB8AC3E}">
        <p14:creationId xmlns:p14="http://schemas.microsoft.com/office/powerpoint/2010/main" val="19165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1232018" y="3771716"/>
            <a:ext cx="6141274" cy="435982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6507602" y="508854"/>
            <a:ext cx="2479963" cy="3734378"/>
            <a:chOff x="6093473" y="493332"/>
            <a:chExt cx="2657318" cy="400144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473" y="493332"/>
              <a:ext cx="2657318" cy="400144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6446282" y="3807615"/>
              <a:ext cx="1758207" cy="655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80000"/>
                </a:lnSpc>
                <a:buClr>
                  <a:srgbClr val="000099"/>
                </a:buClr>
              </a:pPr>
              <a:r>
                <a:rPr lang="en-GB" sz="1800" b="0" dirty="0">
                  <a:solidFill>
                    <a:srgbClr val="FFFFFF"/>
                  </a:solidFill>
                </a:rPr>
                <a:t>Your </a:t>
              </a:r>
              <a:r>
                <a:rPr lang="en-GB" sz="1800" b="0" dirty="0" smtClean="0">
                  <a:solidFill>
                    <a:srgbClr val="FFFFFF"/>
                  </a:solidFill>
                </a:rPr>
                <a:t/>
              </a:r>
              <a:br>
                <a:rPr lang="en-GB" sz="1800" b="0" dirty="0" smtClean="0">
                  <a:solidFill>
                    <a:srgbClr val="FFFFFF"/>
                  </a:solidFill>
                </a:rPr>
              </a:br>
              <a:r>
                <a:rPr lang="en-GB" sz="1800" b="0" dirty="0" smtClean="0">
                  <a:solidFill>
                    <a:srgbClr val="FFFFFF"/>
                  </a:solidFill>
                </a:rPr>
                <a:t>cloud </a:t>
              </a:r>
              <a:r>
                <a:rPr lang="en-GB" sz="1800" b="0" dirty="0">
                  <a:solidFill>
                    <a:srgbClr val="FFFFFF"/>
                  </a:solidFill>
                </a:rPr>
                <a:t>app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520617" y="3881995"/>
            <a:ext cx="1935815" cy="204575"/>
            <a:chOff x="1511926" y="2409515"/>
            <a:chExt cx="2150152" cy="227226"/>
          </a:xfrm>
        </p:grpSpPr>
        <p:cxnSp>
          <p:nvCxnSpPr>
            <p:cNvPr id="51" name="Straight Arrow Connector 50"/>
            <p:cNvCxnSpPr/>
            <p:nvPr/>
          </p:nvCxnSpPr>
          <p:spPr bwMode="auto">
            <a:xfrm flipH="1">
              <a:off x="2156278" y="2409515"/>
              <a:ext cx="1505800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1511926" y="2636741"/>
              <a:ext cx="1535627" cy="0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7" name="Rounded Rectangle 66"/>
          <p:cNvSpPr/>
          <p:nvPr/>
        </p:nvSpPr>
        <p:spPr bwMode="auto">
          <a:xfrm>
            <a:off x="3945181" y="3771715"/>
            <a:ext cx="1669198" cy="612719"/>
          </a:xfrm>
          <a:prstGeom prst="roundRect">
            <a:avLst>
              <a:gd name="adj" fmla="val 7113"/>
            </a:avLst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701724" y="3771715"/>
            <a:ext cx="2238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0" dirty="0">
                <a:solidFill>
                  <a:schemeClr val="accent1"/>
                </a:solidFill>
              </a:rPr>
              <a:t>Creator </a:t>
            </a:r>
            <a:r>
              <a:rPr lang="en-US" sz="1600" b="0" dirty="0" smtClean="0">
                <a:solidFill>
                  <a:schemeClr val="accent1"/>
                </a:solidFill>
              </a:rPr>
              <a:t>Device </a:t>
            </a:r>
          </a:p>
          <a:p>
            <a:pPr algn="ctr"/>
            <a:r>
              <a:rPr lang="en-US" sz="1600" b="0" dirty="0" smtClean="0">
                <a:solidFill>
                  <a:schemeClr val="accent1"/>
                </a:solidFill>
              </a:rPr>
              <a:t>Server</a:t>
            </a:r>
            <a:endParaRPr lang="en-US" sz="1600" b="0" dirty="0">
              <a:solidFill>
                <a:schemeClr val="accent1"/>
              </a:solidFill>
            </a:endParaRPr>
          </a:p>
        </p:txBody>
      </p:sp>
      <p:sp>
        <p:nvSpPr>
          <p:cNvPr id="69" name="Hexagon 68"/>
          <p:cNvSpPr/>
          <p:nvPr/>
        </p:nvSpPr>
        <p:spPr bwMode="auto">
          <a:xfrm>
            <a:off x="1962289" y="3514154"/>
            <a:ext cx="1078574" cy="929804"/>
          </a:xfrm>
          <a:prstGeom prst="hexagon">
            <a:avLst>
              <a:gd name="adj" fmla="val 30691"/>
              <a:gd name="vf" fmla="val 115470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800" dirty="0" err="1">
                <a:solidFill>
                  <a:schemeClr val="accent1"/>
                </a:solidFill>
              </a:rPr>
              <a:t>IoT</a:t>
            </a:r>
            <a:endParaRPr lang="en-GB" sz="1800" dirty="0">
              <a:solidFill>
                <a:schemeClr val="accent1"/>
              </a:solidFill>
            </a:endParaRPr>
          </a:p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r>
              <a:rPr lang="en-GB" sz="1800" dirty="0">
                <a:solidFill>
                  <a:schemeClr val="accent1"/>
                </a:solidFill>
              </a:rPr>
              <a:t>Hub</a:t>
            </a:r>
          </a:p>
        </p:txBody>
      </p:sp>
      <p:sp>
        <p:nvSpPr>
          <p:cNvPr id="80" name="Rounded Rectangle 79"/>
          <p:cNvSpPr/>
          <p:nvPr/>
        </p:nvSpPr>
        <p:spPr bwMode="auto">
          <a:xfrm>
            <a:off x="5769612" y="3775036"/>
            <a:ext cx="1054025" cy="4080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96137" y="3813316"/>
            <a:ext cx="1152127" cy="324898"/>
          </a:xfrm>
          <a:prstGeom prst="rect">
            <a:avLst/>
          </a:prstGeom>
          <a:noFill/>
          <a:ln w="28575">
            <a:noFill/>
          </a:ln>
        </p:spPr>
        <p:txBody>
          <a:bodyPr wrap="square" lIns="77916" tIns="38958" rIns="77916" bIns="38958" rtlCol="0">
            <a:spAutoFit/>
          </a:bodyPr>
          <a:lstStyle/>
          <a:p>
            <a:r>
              <a:rPr lang="en-GB" sz="1600" b="0" dirty="0" smtClean="0">
                <a:solidFill>
                  <a:schemeClr val="accent1"/>
                </a:solidFill>
              </a:rPr>
              <a:t>REST API</a:t>
            </a:r>
          </a:p>
        </p:txBody>
      </p:sp>
      <p:sp>
        <p:nvSpPr>
          <p:cNvPr id="92" name="Title 1"/>
          <p:cNvSpPr>
            <a:spLocks noGrp="1"/>
          </p:cNvSpPr>
          <p:nvPr>
            <p:ph type="title"/>
          </p:nvPr>
        </p:nvSpPr>
        <p:spPr>
          <a:xfrm>
            <a:off x="288000" y="288000"/>
            <a:ext cx="8694490" cy="324000"/>
          </a:xfrm>
        </p:spPr>
        <p:txBody>
          <a:bodyPr/>
          <a:lstStyle/>
          <a:p>
            <a:r>
              <a:rPr lang="en-GB" dirty="0" smtClean="0"/>
              <a:t>10,000 </a:t>
            </a:r>
            <a:r>
              <a:rPr lang="en-GB" dirty="0" err="1" smtClean="0"/>
              <a:t>ft</a:t>
            </a:r>
            <a:r>
              <a:rPr lang="en-GB" dirty="0" smtClean="0"/>
              <a:t> view</a:t>
            </a:r>
            <a:endParaRPr lang="en-GB" dirty="0"/>
          </a:p>
        </p:txBody>
      </p:sp>
      <p:sp>
        <p:nvSpPr>
          <p:cNvPr id="94" name="Rectangle 93"/>
          <p:cNvSpPr/>
          <p:nvPr/>
        </p:nvSpPr>
        <p:spPr>
          <a:xfrm>
            <a:off x="237279" y="820150"/>
            <a:ext cx="34553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100" b="0" i="1" dirty="0">
                <a:solidFill>
                  <a:schemeClr val="accent1"/>
                </a:solidFill>
              </a:rPr>
              <a:t>Open </a:t>
            </a:r>
            <a:r>
              <a:rPr lang="en-GB" sz="2100" b="0" i="1" dirty="0" smtClean="0">
                <a:solidFill>
                  <a:schemeClr val="accent1"/>
                </a:solidFill>
              </a:rPr>
              <a:t>Source Available </a:t>
            </a:r>
            <a:r>
              <a:rPr lang="en-GB" sz="2100" b="0" i="1" dirty="0">
                <a:solidFill>
                  <a:schemeClr val="accent1"/>
                </a:solidFill>
              </a:rPr>
              <a:t>now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8" t="-6500"/>
          <a:stretch/>
        </p:blipFill>
        <p:spPr>
          <a:xfrm>
            <a:off x="2364602" y="1620913"/>
            <a:ext cx="4143000" cy="18932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866" y="3618807"/>
            <a:ext cx="427702" cy="82997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 bwMode="auto">
          <a:xfrm flipH="1">
            <a:off x="1467265" y="3860174"/>
            <a:ext cx="512447" cy="0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534466" y="4084840"/>
            <a:ext cx="445246" cy="0"/>
          </a:xfrm>
          <a:prstGeom prst="straightConnector1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061905" y="4299356"/>
            <a:ext cx="779776" cy="279793"/>
            <a:chOff x="2524423" y="4308882"/>
            <a:chExt cx="779776" cy="279793"/>
          </a:xfrm>
        </p:grpSpPr>
        <p:grpSp>
          <p:nvGrpSpPr>
            <p:cNvPr id="34" name="Group 33"/>
            <p:cNvGrpSpPr/>
            <p:nvPr/>
          </p:nvGrpSpPr>
          <p:grpSpPr>
            <a:xfrm>
              <a:off x="2524423" y="4308882"/>
              <a:ext cx="779776" cy="279793"/>
              <a:chOff x="4930549" y="4457078"/>
              <a:chExt cx="1369881" cy="279793"/>
            </a:xfrm>
            <a:solidFill>
              <a:schemeClr val="accent1"/>
            </a:solidFill>
            <a:effectLst/>
          </p:grpSpPr>
          <p:sp>
            <p:nvSpPr>
              <p:cNvPr id="36" name="Pentagon 35"/>
              <p:cNvSpPr/>
              <p:nvPr/>
            </p:nvSpPr>
            <p:spPr bwMode="auto">
              <a:xfrm>
                <a:off x="5120232" y="4457078"/>
                <a:ext cx="1180198" cy="279793"/>
              </a:xfrm>
              <a:prstGeom prst="homePlate">
                <a:avLst>
                  <a:gd name="adj" fmla="val 35185"/>
                </a:avLst>
              </a:prstGeom>
              <a:grpFill/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  <a:buClr>
                    <a:srgbClr val="000099"/>
                  </a:buClr>
                </a:pPr>
                <a:endParaRPr lang="en-US" sz="1600" b="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Pentagon 36"/>
              <p:cNvSpPr/>
              <p:nvPr/>
            </p:nvSpPr>
            <p:spPr bwMode="auto">
              <a:xfrm flipH="1">
                <a:off x="4930549" y="4457078"/>
                <a:ext cx="850190" cy="279793"/>
              </a:xfrm>
              <a:prstGeom prst="homePlate">
                <a:avLst>
                  <a:gd name="adj" fmla="val 35185"/>
                </a:avLst>
              </a:prstGeom>
              <a:grpFill/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  <a:buClr>
                    <a:srgbClr val="000099"/>
                  </a:buClr>
                </a:pPr>
                <a:endParaRPr lang="en-US" sz="1600" b="0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545076" y="4308882"/>
              <a:ext cx="738470" cy="26334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lIns="77916" tIns="38958" rIns="77916" bIns="38958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AWA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43952" y="4308882"/>
            <a:ext cx="779776" cy="279793"/>
            <a:chOff x="2524423" y="4308882"/>
            <a:chExt cx="779776" cy="279793"/>
          </a:xfrm>
        </p:grpSpPr>
        <p:grpSp>
          <p:nvGrpSpPr>
            <p:cNvPr id="40" name="Group 39"/>
            <p:cNvGrpSpPr/>
            <p:nvPr/>
          </p:nvGrpSpPr>
          <p:grpSpPr>
            <a:xfrm>
              <a:off x="2524423" y="4308882"/>
              <a:ext cx="779776" cy="279793"/>
              <a:chOff x="4930549" y="4457078"/>
              <a:chExt cx="1369881" cy="279793"/>
            </a:xfrm>
            <a:solidFill>
              <a:schemeClr val="accent1"/>
            </a:solidFill>
            <a:effectLst/>
          </p:grpSpPr>
          <p:sp>
            <p:nvSpPr>
              <p:cNvPr id="42" name="Pentagon 41"/>
              <p:cNvSpPr/>
              <p:nvPr/>
            </p:nvSpPr>
            <p:spPr bwMode="auto">
              <a:xfrm>
                <a:off x="5120232" y="4457078"/>
                <a:ext cx="1180198" cy="279793"/>
              </a:xfrm>
              <a:prstGeom prst="homePlate">
                <a:avLst>
                  <a:gd name="adj" fmla="val 35185"/>
                </a:avLst>
              </a:prstGeom>
              <a:grpFill/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  <a:buClr>
                    <a:srgbClr val="000099"/>
                  </a:buClr>
                </a:pPr>
                <a:endParaRPr lang="en-US" sz="1600" b="0" dirty="0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Pentagon 42"/>
              <p:cNvSpPr/>
              <p:nvPr/>
            </p:nvSpPr>
            <p:spPr bwMode="auto">
              <a:xfrm flipH="1">
                <a:off x="4930549" y="4457078"/>
                <a:ext cx="850190" cy="279793"/>
              </a:xfrm>
              <a:prstGeom prst="homePlate">
                <a:avLst>
                  <a:gd name="adj" fmla="val 35185"/>
                </a:avLst>
              </a:prstGeom>
              <a:grpFill/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72000" rIns="72000" bIns="72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>
                  <a:lnSpc>
                    <a:spcPct val="80000"/>
                  </a:lnSpc>
                  <a:buClr>
                    <a:srgbClr val="000099"/>
                  </a:buClr>
                </a:pPr>
                <a:endParaRPr lang="en-US" sz="1600" b="0" dirty="0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545076" y="4308882"/>
              <a:ext cx="738470" cy="263343"/>
            </a:xfrm>
            <a:prstGeom prst="rect">
              <a:avLst/>
            </a:prstGeom>
            <a:noFill/>
            <a:ln w="28575">
              <a:noFill/>
            </a:ln>
            <a:effectLst/>
          </p:spPr>
          <p:txBody>
            <a:bodyPr wrap="square" lIns="77916" tIns="38958" rIns="77916" bIns="38958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AWA</a:t>
              </a:r>
            </a:p>
          </p:txBody>
        </p:sp>
      </p:grpSp>
      <p:sp>
        <p:nvSpPr>
          <p:cNvPr id="31" name="Hexagon 30"/>
          <p:cNvSpPr/>
          <p:nvPr/>
        </p:nvSpPr>
        <p:spPr bwMode="auto">
          <a:xfrm>
            <a:off x="752028" y="3669251"/>
            <a:ext cx="749182" cy="573981"/>
          </a:xfrm>
          <a:prstGeom prst="hexagon">
            <a:avLst>
              <a:gd name="adj" fmla="val 30691"/>
              <a:gd name="vf" fmla="val 115470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GB" sz="1100" dirty="0">
              <a:solidFill>
                <a:schemeClr val="accent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715325" y="3809181"/>
            <a:ext cx="545281" cy="294120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LMC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2318" y="3367094"/>
            <a:ext cx="594974" cy="294120"/>
          </a:xfrm>
          <a:prstGeom prst="rect">
            <a:avLst/>
          </a:prstGeom>
          <a:noFill/>
          <a:ln w="28575">
            <a:noFill/>
          </a:ln>
        </p:spPr>
        <p:txBody>
          <a:bodyPr wrap="none" lIns="77916" tIns="38958" rIns="77916" bIns="38958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35278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854" y="877249"/>
            <a:ext cx="3312368" cy="3324072"/>
          </a:xfrm>
          <a:prstGeom prst="rect">
            <a:avLst/>
          </a:prstGeom>
        </p:spPr>
      </p:pic>
      <p:cxnSp>
        <p:nvCxnSpPr>
          <p:cNvPr id="9" name="Elbow Connector 8"/>
          <p:cNvCxnSpPr/>
          <p:nvPr/>
        </p:nvCxnSpPr>
        <p:spPr bwMode="auto">
          <a:xfrm>
            <a:off x="1949742" y="877249"/>
            <a:ext cx="1800200" cy="371744"/>
          </a:xfrm>
          <a:prstGeom prst="bentConnector3">
            <a:avLst>
              <a:gd name="adj1" fmla="val 50457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3734343" y="1176985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073658" y="3852866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 bwMode="auto">
          <a:xfrm flipV="1">
            <a:off x="1880779" y="2113089"/>
            <a:ext cx="1271240" cy="237514"/>
          </a:xfrm>
          <a:prstGeom prst="bentConnector3">
            <a:avLst>
              <a:gd name="adj1" fmla="val 60276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Oval 23"/>
          <p:cNvSpPr/>
          <p:nvPr/>
        </p:nvSpPr>
        <p:spPr bwMode="auto">
          <a:xfrm>
            <a:off x="3081086" y="2041081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 bwMode="auto">
          <a:xfrm flipV="1">
            <a:off x="1855875" y="3132905"/>
            <a:ext cx="1317435" cy="231100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/>
          <p:cNvSpPr/>
          <p:nvPr/>
        </p:nvSpPr>
        <p:spPr bwMode="auto">
          <a:xfrm>
            <a:off x="3153094" y="3049193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31" name="Elbow Connector 30"/>
          <p:cNvCxnSpPr/>
          <p:nvPr/>
        </p:nvCxnSpPr>
        <p:spPr bwMode="auto">
          <a:xfrm flipV="1">
            <a:off x="3173310" y="3845381"/>
            <a:ext cx="648072" cy="367214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Oval 35"/>
          <p:cNvSpPr/>
          <p:nvPr/>
        </p:nvSpPr>
        <p:spPr bwMode="auto">
          <a:xfrm>
            <a:off x="3734343" y="3769273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46" name="Elbow Connector 45"/>
          <p:cNvCxnSpPr>
            <a:stCxn id="16" idx="6"/>
          </p:cNvCxnSpPr>
          <p:nvPr/>
        </p:nvCxnSpPr>
        <p:spPr bwMode="auto">
          <a:xfrm>
            <a:off x="5217674" y="3924874"/>
            <a:ext cx="1559031" cy="261598"/>
          </a:xfrm>
          <a:prstGeom prst="bentConnector3">
            <a:avLst>
              <a:gd name="adj1" fmla="val 101320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Elbow Connector 57"/>
          <p:cNvCxnSpPr>
            <a:endCxn id="60" idx="6"/>
          </p:cNvCxnSpPr>
          <p:nvPr/>
        </p:nvCxnSpPr>
        <p:spPr bwMode="auto">
          <a:xfrm rot="10800000" flipV="1">
            <a:off x="6085883" y="2489040"/>
            <a:ext cx="1122012" cy="563085"/>
          </a:xfrm>
          <a:prstGeom prst="bentConnector3">
            <a:avLst>
              <a:gd name="adj1" fmla="val 63825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5941867" y="2980118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63" name="Elbow Connector 62"/>
          <p:cNvCxnSpPr/>
          <p:nvPr/>
        </p:nvCxnSpPr>
        <p:spPr bwMode="auto">
          <a:xfrm flipV="1">
            <a:off x="5900125" y="1436672"/>
            <a:ext cx="1988397" cy="384530"/>
          </a:xfrm>
          <a:prstGeom prst="bentConnector3">
            <a:avLst>
              <a:gd name="adj1" fmla="val 35744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Oval 66"/>
          <p:cNvSpPr/>
          <p:nvPr/>
        </p:nvSpPr>
        <p:spPr bwMode="auto">
          <a:xfrm>
            <a:off x="5890416" y="1743231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cxnSp>
        <p:nvCxnSpPr>
          <p:cNvPr id="73" name="Elbow Connector 72"/>
          <p:cNvCxnSpPr/>
          <p:nvPr/>
        </p:nvCxnSpPr>
        <p:spPr bwMode="auto">
          <a:xfrm flipV="1">
            <a:off x="4902070" y="751351"/>
            <a:ext cx="1221480" cy="31254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Oval 74"/>
          <p:cNvSpPr/>
          <p:nvPr/>
        </p:nvSpPr>
        <p:spPr bwMode="auto">
          <a:xfrm>
            <a:off x="4830062" y="991113"/>
            <a:ext cx="144016" cy="144016"/>
          </a:xfrm>
          <a:prstGeom prst="ellipse">
            <a:avLst/>
          </a:prstGeom>
          <a:solidFill>
            <a:schemeClr val="bg1"/>
          </a:solidFill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88900" dir="2700000" algn="ctr" rotWithShape="0">
              <a:schemeClr val="tx2">
                <a:alpha val="20000"/>
              </a:schemeClr>
            </a:outerShdw>
          </a:effec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80000"/>
              </a:lnSpc>
              <a:buClr>
                <a:srgbClr val="000099"/>
              </a:buClr>
            </a:pPr>
            <a:endParaRPr lang="en-US" sz="1600" b="0" dirty="0" smtClean="0">
              <a:solidFill>
                <a:srgbClr val="FFFFFF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1442"/>
            <a:ext cx="1549352" cy="102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94" y="3011475"/>
            <a:ext cx="1327181" cy="9875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10" y="3404353"/>
            <a:ext cx="1348680" cy="1017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54" y="1681042"/>
            <a:ext cx="1293717" cy="9592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56" y="3764096"/>
            <a:ext cx="998307" cy="751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428" y="577236"/>
            <a:ext cx="1007636" cy="13435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</p:spPr>
      </p:pic>
      <p:pic>
        <p:nvPicPr>
          <p:cNvPr id="113" name="Picture 4" descr="Picture of Ci40 Relay Webap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192" y="329489"/>
            <a:ext cx="941662" cy="847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/>
        </p:spPr>
      </p:pic>
      <p:pic>
        <p:nvPicPr>
          <p:cNvPr id="135" name="Picture 2" descr="Picture of Controlling a Robotic Arm using the Creator Ci4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29" y="2193980"/>
            <a:ext cx="1744122" cy="9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accent1"/>
            </a:solidFill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8161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magination Master Template 25jan2016">
  <a:themeElements>
    <a:clrScheme name="Custom 5">
      <a:dk1>
        <a:srgbClr val="5A5A5A"/>
      </a:dk1>
      <a:lt1>
        <a:srgbClr val="FFFFFF"/>
      </a:lt1>
      <a:dk2>
        <a:srgbClr val="262626"/>
      </a:dk2>
      <a:lt2>
        <a:srgbClr val="FFFFFF"/>
      </a:lt2>
      <a:accent1>
        <a:srgbClr val="72166B"/>
      </a:accent1>
      <a:accent2>
        <a:srgbClr val="B71A8B"/>
      </a:accent2>
      <a:accent3>
        <a:srgbClr val="0070C0"/>
      </a:accent3>
      <a:accent4>
        <a:srgbClr val="92D050"/>
      </a:accent4>
      <a:accent5>
        <a:srgbClr val="7FC9FF"/>
      </a:accent5>
      <a:accent6>
        <a:srgbClr val="D3ECB9"/>
      </a:accent6>
      <a:hlink>
        <a:srgbClr val="BEBEBE"/>
      </a:hlink>
      <a:folHlink>
        <a:srgbClr val="B71A8B"/>
      </a:folHlink>
    </a:clrScheme>
    <a:fontScheme name="Imagination New Branding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72166B"/>
        </a:solidFill>
        <a:ln w="38100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blurRad="101600" dist="88900" dir="2700000" algn="ctr" rotWithShape="0">
            <a:schemeClr val="tx2">
              <a:alpha val="20000"/>
            </a:schemeClr>
          </a:outerShdw>
        </a:effectLst>
      </a:spPr>
      <a:bodyPr vert="horz" wrap="square" lIns="72000" tIns="72000" rIns="72000" bIns="72000" numCol="1" rtlCol="0" anchor="ctr" anchorCtr="0" compatLnSpc="1">
        <a:prstTxWarp prst="textNoShape">
          <a:avLst/>
        </a:prstTxWarp>
      </a:bodyPr>
      <a:lstStyle>
        <a:defPPr algn="ctr" eaLnBrk="0" hangingPunct="0">
          <a:lnSpc>
            <a:spcPct val="80000"/>
          </a:lnSpc>
          <a:buClr>
            <a:srgbClr val="000099"/>
          </a:buClr>
          <a:defRPr sz="1600" b="0" dirty="0" smtClean="0">
            <a:solidFill>
              <a:srgbClr val="FFFFFF"/>
            </a:solidFill>
          </a:defRPr>
        </a:defPPr>
      </a:lstStyle>
    </a:spDef>
    <a:lnDef>
      <a:spPr bwMode="auto">
        <a:noFill/>
        <a:ln w="2857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ln w="28575">
          <a:noFill/>
        </a:ln>
      </a:spPr>
      <a:bodyPr wrap="none" lIns="77916" tIns="38958" rIns="77916" bIns="38958" rtlCol="0">
        <a:spAutoFit/>
      </a:bodyPr>
      <a:lstStyle>
        <a:defPPr>
          <a:defRPr sz="1600" b="0" dirty="0" smtClean="0">
            <a:solidFill>
              <a:schemeClr val="accent1"/>
            </a:solidFill>
          </a:defRPr>
        </a:defPPr>
      </a:lstStyle>
    </a:txDef>
  </a:objectDefaults>
  <a:extraClrSchemeLst>
    <a:extraClrScheme>
      <a:clrScheme name="ImagTech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agTech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agTech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Imagination Master Template 25jan2016</Template>
  <TotalTime>6256</TotalTime>
  <Pages>13</Pages>
  <Words>293</Words>
  <Application>Microsoft Office PowerPoint</Application>
  <PresentationFormat>On-screen Show (16:9)</PresentationFormat>
  <Paragraphs>105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Imagination Master Template 25jan2016</vt:lpstr>
      <vt:lpstr>PowerPoint Presentation</vt:lpstr>
      <vt:lpstr>PowerPoint Presentation</vt:lpstr>
      <vt:lpstr>PowerPoint Presentation</vt:lpstr>
      <vt:lpstr>LetMeCreate</vt:lpstr>
      <vt:lpstr>PowerPoint Presentation</vt:lpstr>
      <vt:lpstr>PowerPoint Presentation</vt:lpstr>
      <vt:lpstr>LWM2M server: Creator Device Server</vt:lpstr>
      <vt:lpstr>10,000 ft view</vt:lpstr>
      <vt:lpstr>PowerPoint Presentation</vt:lpstr>
      <vt:lpstr>PowerPoint Presentation</vt:lpstr>
      <vt:lpstr>PowerPoint Presentation</vt:lpstr>
      <vt:lpstr>Standard Divider</vt:lpstr>
    </vt:vector>
  </TitlesOfParts>
  <Manager>Tony.King-Smith@imgtec.com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Paul Blay</dc:creator>
  <cp:lastModifiedBy>Paul Blay</cp:lastModifiedBy>
  <cp:revision>81</cp:revision>
  <cp:lastPrinted>2014-10-15T15:07:12Z</cp:lastPrinted>
  <dcterms:created xsi:type="dcterms:W3CDTF">2016-09-29T13:38:00Z</dcterms:created>
  <dcterms:modified xsi:type="dcterms:W3CDTF">2016-10-11T10:02:08Z</dcterms:modified>
</cp:coreProperties>
</file>